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4" r:id="rId4"/>
    <p:sldId id="266" r:id="rId5"/>
    <p:sldId id="265" r:id="rId6"/>
    <p:sldId id="276" r:id="rId7"/>
    <p:sldId id="258" r:id="rId8"/>
    <p:sldId id="267" r:id="rId9"/>
    <p:sldId id="264" r:id="rId10"/>
    <p:sldId id="259" r:id="rId11"/>
    <p:sldId id="268" r:id="rId12"/>
    <p:sldId id="260" r:id="rId13"/>
    <p:sldId id="262" r:id="rId14"/>
    <p:sldId id="263" r:id="rId15"/>
    <p:sldId id="272" r:id="rId16"/>
    <p:sldId id="271"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3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F697E7-57D7-4A0D-B78A-A68F6032EA7D}" type="datetimeFigureOut">
              <a:rPr lang="en-NZ" smtClean="0"/>
              <a:pPr/>
              <a:t>18/11/2011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112DC-A594-4CD6-B079-B2BBC54B1432}" type="slidenum">
              <a:rPr lang="en-NZ" smtClean="0"/>
              <a:pPr/>
              <a:t>‹#›</a:t>
            </a:fld>
            <a:endParaRPr lang="en-NZ"/>
          </a:p>
        </p:txBody>
      </p:sp>
    </p:spTree>
    <p:extLst>
      <p:ext uri="{BB962C8B-B14F-4D97-AF65-F5344CB8AC3E}">
        <p14:creationId xmlns:p14="http://schemas.microsoft.com/office/powerpoint/2010/main" val="60595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Welcome, introduce myself. </a:t>
            </a:r>
            <a:r>
              <a:rPr lang="en-NZ" dirty="0" smtClean="0"/>
              <a:t>Telos </a:t>
            </a:r>
            <a:r>
              <a:rPr lang="en-NZ" smtClean="0"/>
              <a:t>Alliance history. As</a:t>
            </a:r>
            <a:r>
              <a:rPr lang="en-NZ" baseline="0" smtClean="0"/>
              <a:t> </a:t>
            </a:r>
            <a:r>
              <a:rPr lang="en-NZ" baseline="0" dirty="0" smtClean="0"/>
              <a:t>the agents for </a:t>
            </a:r>
            <a:r>
              <a:rPr lang="en-NZ" baseline="0" dirty="0" err="1" smtClean="0"/>
              <a:t>Axia</a:t>
            </a:r>
            <a:r>
              <a:rPr lang="en-NZ" baseline="0" dirty="0" smtClean="0"/>
              <a:t> this technical workshop will have a slight sales flavour to it but its important to note that because </a:t>
            </a:r>
            <a:r>
              <a:rPr lang="en-NZ" baseline="0" dirty="0" err="1" smtClean="0"/>
              <a:t>Axia</a:t>
            </a:r>
            <a:r>
              <a:rPr lang="en-NZ" baseline="0" dirty="0" smtClean="0"/>
              <a:t> Livewire Audio over IP is completely standards based, the same fundamental ideas can be transferred to other </a:t>
            </a:r>
            <a:r>
              <a:rPr lang="en-NZ" baseline="0" dirty="0" err="1" smtClean="0"/>
              <a:t>AoIP</a:t>
            </a:r>
            <a:r>
              <a:rPr lang="en-NZ" baseline="0" dirty="0" smtClean="0"/>
              <a:t> providers. However, it is important to note the difference between providers that offer digital products but that aren’t </a:t>
            </a:r>
            <a:r>
              <a:rPr lang="en-NZ" baseline="0" dirty="0" err="1" smtClean="0"/>
              <a:t>AoIP</a:t>
            </a:r>
            <a:r>
              <a:rPr lang="en-NZ" baseline="0" dirty="0" smtClean="0"/>
              <a:t>. So, I’m going to give you a very brief over of </a:t>
            </a:r>
            <a:r>
              <a:rPr lang="en-NZ" baseline="0" dirty="0" err="1" smtClean="0"/>
              <a:t>AoIP</a:t>
            </a:r>
            <a:r>
              <a:rPr lang="en-NZ" baseline="0" dirty="0" smtClean="0"/>
              <a:t> before we start putting together an </a:t>
            </a:r>
            <a:r>
              <a:rPr lang="en-NZ" baseline="0" dirty="0" err="1" smtClean="0"/>
              <a:t>Axia</a:t>
            </a:r>
            <a:r>
              <a:rPr lang="en-NZ" baseline="0" dirty="0" smtClean="0"/>
              <a:t> Livewire system.</a:t>
            </a:r>
            <a:endParaRPr lang="en-NZ" dirty="0"/>
          </a:p>
        </p:txBody>
      </p:sp>
      <p:sp>
        <p:nvSpPr>
          <p:cNvPr id="4" name="Slide Number Placeholder 3"/>
          <p:cNvSpPr>
            <a:spLocks noGrp="1"/>
          </p:cNvSpPr>
          <p:nvPr>
            <p:ph type="sldNum" sz="quarter" idx="10"/>
          </p:nvPr>
        </p:nvSpPr>
        <p:spPr/>
        <p:txBody>
          <a:bodyPr/>
          <a:lstStyle/>
          <a:p>
            <a:fld id="{A7F112DC-A594-4CD6-B079-B2BBC54B1432}" type="slidenum">
              <a:rPr lang="en-NZ" smtClean="0"/>
              <a:pPr/>
              <a:t>1</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Draw routing</a:t>
            </a:r>
            <a:r>
              <a:rPr lang="en-NZ" baseline="0" dirty="0" smtClean="0"/>
              <a:t> table, TDM card cage expansion and then a typical network diagram showing multicast. Show how the </a:t>
            </a:r>
            <a:r>
              <a:rPr lang="en-NZ" baseline="0" dirty="0" err="1" smtClean="0"/>
              <a:t>Axia</a:t>
            </a:r>
            <a:r>
              <a:rPr lang="en-NZ" baseline="0" dirty="0" smtClean="0"/>
              <a:t> routing table can be expanded simply by plugging in a node.</a:t>
            </a:r>
            <a:endParaRPr lang="en-NZ" dirty="0"/>
          </a:p>
        </p:txBody>
      </p:sp>
      <p:sp>
        <p:nvSpPr>
          <p:cNvPr id="4" name="Slide Number Placeholder 3"/>
          <p:cNvSpPr>
            <a:spLocks noGrp="1"/>
          </p:cNvSpPr>
          <p:nvPr>
            <p:ph type="sldNum" sz="quarter" idx="10"/>
          </p:nvPr>
        </p:nvSpPr>
        <p:spPr/>
        <p:txBody>
          <a:bodyPr/>
          <a:lstStyle/>
          <a:p>
            <a:fld id="{A7F112DC-A594-4CD6-B079-B2BBC54B1432}" type="slidenum">
              <a:rPr lang="en-NZ" smtClean="0"/>
              <a:pPr/>
              <a:t>2</a:t>
            </a:fld>
            <a:endParaRPr lang="en-NZ"/>
          </a:p>
        </p:txBody>
      </p:sp>
    </p:spTree>
    <p:extLst>
      <p:ext uri="{BB962C8B-B14F-4D97-AF65-F5344CB8AC3E}">
        <p14:creationId xmlns:p14="http://schemas.microsoft.com/office/powerpoint/2010/main" val="292627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53F406-4390-4355-8C84-14BBFF788B3C}" type="slidenum">
              <a:rPr lang="en-US"/>
              <a:pPr eaLnBrk="1" hangingPunct="1"/>
              <a:t>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19747A-7C95-438C-AE51-363FA923A0C5}" type="slidenum">
              <a:rPr lang="en-US"/>
              <a:pPr eaLnBrk="1" hangingPunct="1"/>
              <a:t>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19" name="Footer Placeholder 18"/>
          <p:cNvSpPr>
            <a:spLocks noGrp="1"/>
          </p:cNvSpPr>
          <p:nvPr>
            <p:ph type="ftr" sz="quarter" idx="11"/>
          </p:nvPr>
        </p:nvSpPr>
        <p:spPr/>
        <p:txBody>
          <a:bodyPr/>
          <a:lstStyle/>
          <a:p>
            <a:endParaRPr lang="en-NZ"/>
          </a:p>
        </p:txBody>
      </p:sp>
      <p:sp>
        <p:nvSpPr>
          <p:cNvPr id="27" name="Slide Number Placeholder 26"/>
          <p:cNvSpPr>
            <a:spLocks noGrp="1"/>
          </p:cNvSpPr>
          <p:nvPr>
            <p:ph type="sldNum" sz="quarter" idx="12"/>
          </p:nvPr>
        </p:nvSpPr>
        <p:spPr/>
        <p:txBody>
          <a:bodyPr/>
          <a:lstStyle/>
          <a:p>
            <a:fld id="{B91F3F2D-4E7C-47A5-9808-2DB11702F12F}" type="slidenum">
              <a:rPr lang="en-NZ" smtClean="0"/>
              <a:pPr/>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1F3F2D-4E7C-47A5-9808-2DB11702F12F}"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1F3F2D-4E7C-47A5-9808-2DB11702F12F}"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1F3F2D-4E7C-47A5-9808-2DB11702F12F}"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1F3F2D-4E7C-47A5-9808-2DB11702F12F}" type="slidenum">
              <a:rPr lang="en-NZ" smtClean="0"/>
              <a:pPr/>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91F3F2D-4E7C-47A5-9808-2DB11702F12F}"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91F3F2D-4E7C-47A5-9808-2DB11702F12F}"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91F3F2D-4E7C-47A5-9808-2DB11702F12F}"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91F3F2D-4E7C-47A5-9808-2DB11702F12F}"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91F3F2D-4E7C-47A5-9808-2DB11702F12F}"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1A17A4-5142-48AA-8A6B-25E9A0C565C1}" type="datetimeFigureOut">
              <a:rPr lang="en-NZ" smtClean="0"/>
              <a:pPr/>
              <a:t>18/11/2011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a:xfrm>
            <a:off x="8077200" y="6356350"/>
            <a:ext cx="609600" cy="365125"/>
          </a:xfrm>
        </p:spPr>
        <p:txBody>
          <a:bodyPr/>
          <a:lstStyle/>
          <a:p>
            <a:fld id="{B91F3F2D-4E7C-47A5-9808-2DB11702F12F}" type="slidenum">
              <a:rPr lang="en-NZ" smtClean="0"/>
              <a:pPr/>
              <a:t>‹#›</a:t>
            </a:fld>
            <a:endParaRPr lang="en-N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1A17A4-5142-48AA-8A6B-25E9A0C565C1}" type="datetimeFigureOut">
              <a:rPr lang="en-NZ" smtClean="0"/>
              <a:pPr/>
              <a:t>18/11/2011</a:t>
            </a:fld>
            <a:endParaRPr lang="en-N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N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1F3F2D-4E7C-47A5-9808-2DB11702F12F}" type="slidenum">
              <a:rPr lang="en-NZ" smtClean="0"/>
              <a:pPr/>
              <a:t>‹#›</a:t>
            </a:fld>
            <a:endParaRPr lang="en-N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normAutofit fontScale="90000"/>
          </a:bodyPr>
          <a:lstStyle/>
          <a:p>
            <a:pPr algn="ctr"/>
            <a:r>
              <a:rPr lang="en-NZ" b="1" dirty="0" smtClean="0"/>
              <a:t>Broadcast Audio over IP </a:t>
            </a:r>
            <a:br>
              <a:rPr lang="en-NZ" b="1" dirty="0" smtClean="0"/>
            </a:br>
            <a:r>
              <a:rPr lang="en-NZ" b="1" dirty="0" err="1" smtClean="0"/>
              <a:t>Axia</a:t>
            </a:r>
            <a:r>
              <a:rPr lang="en-NZ" b="1" dirty="0" smtClean="0"/>
              <a:t> Livewire</a:t>
            </a:r>
            <a:endParaRPr lang="en-NZ" b="1" dirty="0"/>
          </a:p>
        </p:txBody>
      </p:sp>
      <p:sp>
        <p:nvSpPr>
          <p:cNvPr id="3" name="Subtitle 2"/>
          <p:cNvSpPr>
            <a:spLocks noGrp="1"/>
          </p:cNvSpPr>
          <p:nvPr>
            <p:ph type="subTitle" idx="1"/>
          </p:nvPr>
        </p:nvSpPr>
        <p:spPr>
          <a:xfrm>
            <a:off x="1403648" y="2852936"/>
            <a:ext cx="6400800" cy="1752600"/>
          </a:xfrm>
        </p:spPr>
        <p:txBody>
          <a:bodyPr/>
          <a:lstStyle/>
          <a:p>
            <a:pPr algn="ctr"/>
            <a:r>
              <a:rPr lang="en-NZ" dirty="0" smtClean="0">
                <a:latin typeface="+mj-lt"/>
              </a:rPr>
              <a:t>Presented by Darryn Smith</a:t>
            </a:r>
          </a:p>
          <a:p>
            <a:pPr algn="ctr"/>
            <a:r>
              <a:rPr lang="en-NZ" dirty="0" smtClean="0">
                <a:latin typeface="+mj-lt"/>
              </a:rPr>
              <a:t>AVC Group Business Development Manager</a:t>
            </a:r>
            <a:endParaRPr lang="en-NZ"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298702"/>
            <a:ext cx="6300192" cy="155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780696"/>
          </a:xfrm>
        </p:spPr>
        <p:txBody>
          <a:bodyPr>
            <a:normAutofit fontScale="90000"/>
          </a:bodyPr>
          <a:lstStyle/>
          <a:p>
            <a:pPr algn="ctr"/>
            <a:r>
              <a:rPr lang="en-NZ" dirty="0" smtClean="0"/>
              <a:t>IP Networks cost less to install</a:t>
            </a:r>
            <a:endParaRPr lang="en-NZ" dirty="0"/>
          </a:p>
        </p:txBody>
      </p:sp>
      <p:sp>
        <p:nvSpPr>
          <p:cNvPr id="3" name="Content Placeholder 2"/>
          <p:cNvSpPr>
            <a:spLocks noGrp="1"/>
          </p:cNvSpPr>
          <p:nvPr>
            <p:ph idx="1"/>
          </p:nvPr>
        </p:nvSpPr>
        <p:spPr>
          <a:xfrm>
            <a:off x="395536" y="1340768"/>
            <a:ext cx="8229600" cy="4896544"/>
          </a:xfrm>
        </p:spPr>
        <p:txBody>
          <a:bodyPr>
            <a:noAutofit/>
          </a:bodyPr>
          <a:lstStyle/>
          <a:p>
            <a:r>
              <a:rPr lang="en-NZ" sz="1400" dirty="0" smtClean="0">
                <a:latin typeface="+mj-lt"/>
                <a:ea typeface="Tahoma" pitchFamily="34" charset="0"/>
                <a:cs typeface="Tahoma" pitchFamily="34" charset="0"/>
              </a:rPr>
              <a:t>Decreased cabling costs: Ethernet can carry huge amounts of audio-as-data, yet requires much less cabling and infrastructure than other methods of studio interconnection. Thus the cost of cabling is markedly decreased. For example, if you look in your studio ceilings, you’ll probably find 100-pair audio cables crawling through them. One of these can carry 50 channels of </a:t>
            </a:r>
            <a:r>
              <a:rPr lang="en-NZ" sz="1400" dirty="0" err="1" smtClean="0">
                <a:latin typeface="+mj-lt"/>
                <a:ea typeface="Tahoma" pitchFamily="34" charset="0"/>
                <a:cs typeface="Tahoma" pitchFamily="34" charset="0"/>
              </a:rPr>
              <a:t>analog</a:t>
            </a:r>
            <a:r>
              <a:rPr lang="en-NZ" sz="1400" dirty="0" smtClean="0">
                <a:latin typeface="+mj-lt"/>
                <a:ea typeface="Tahoma" pitchFamily="34" charset="0"/>
                <a:cs typeface="Tahoma" pitchFamily="34" charset="0"/>
              </a:rPr>
              <a:t> stereo audio (or 100 channels of AES3 digital stereo). And, of course, it needs to have connectors — typically 100 XLRs soldered to each end. These cables and connectors get more expensive all the time, and a lot of time is required to hand-solder that many connectors. A spot check finds that the cheapest 100-pair cable costs around $3 per foot; XLRs in bulk are about $2.25 each. So, to run one of these through your facility for 100 yards will cost you about $1,400, plus labour. Remember, that’s for 50 to 100 channels of stereo audio only — no control circuits or paths for any other information.</a:t>
            </a:r>
          </a:p>
          <a:p>
            <a:endParaRPr lang="en-NZ" sz="1400" dirty="0" smtClean="0">
              <a:latin typeface="+mj-lt"/>
              <a:ea typeface="Tahoma" pitchFamily="34" charset="0"/>
              <a:cs typeface="Tahoma" pitchFamily="34" charset="0"/>
            </a:endParaRPr>
          </a:p>
          <a:p>
            <a:r>
              <a:rPr lang="en-NZ" sz="1400" dirty="0" smtClean="0">
                <a:latin typeface="+mj-lt"/>
                <a:ea typeface="Tahoma" pitchFamily="34" charset="0"/>
                <a:cs typeface="Tahoma" pitchFamily="34" charset="0"/>
              </a:rPr>
              <a:t>By contrast, a single CAT-5e Ethernet cable can carry around 25 simultaneous channels of 48-kilohertz, 24-bit broadcast-quality stereo digital audio — plus start/stop logic and other data, like song titles, playlist information, automation control data, and other traffic (such as e-mails and file transfers).</a:t>
            </a:r>
          </a:p>
          <a:p>
            <a:endParaRPr lang="en-NZ" sz="1400" dirty="0" smtClean="0">
              <a:latin typeface="+mj-lt"/>
              <a:ea typeface="Tahoma" pitchFamily="34" charset="0"/>
              <a:cs typeface="Tahoma" pitchFamily="34" charset="0"/>
            </a:endParaRPr>
          </a:p>
          <a:p>
            <a:r>
              <a:rPr lang="en-NZ" sz="1400" dirty="0" smtClean="0">
                <a:latin typeface="+mj-lt"/>
                <a:ea typeface="Tahoma" pitchFamily="34" charset="0"/>
                <a:cs typeface="Tahoma" pitchFamily="34" charset="0"/>
              </a:rPr>
              <a:t>CAT-5e costs around $0.35 per foot, so the two such paths required to match the (</a:t>
            </a:r>
            <a:r>
              <a:rPr lang="en-NZ" sz="1400" dirty="0" err="1" smtClean="0">
                <a:latin typeface="+mj-lt"/>
                <a:ea typeface="Tahoma" pitchFamily="34" charset="0"/>
                <a:cs typeface="Tahoma" pitchFamily="34" charset="0"/>
              </a:rPr>
              <a:t>analog</a:t>
            </a:r>
            <a:r>
              <a:rPr lang="en-NZ" sz="1400" dirty="0" smtClean="0">
                <a:latin typeface="+mj-lt"/>
                <a:ea typeface="Tahoma" pitchFamily="34" charset="0"/>
                <a:cs typeface="Tahoma" pitchFamily="34" charset="0"/>
              </a:rPr>
              <a:t>) audio capacity of the 100-pair cable noted above would cost around $210, an 85 percent savings. (To match the AES3 digital audio capacity, the four CAT-5e paths required cost about $420, or a 70 percent savings.) And there aren’t hundreds of XLRs to solder — just a few RJ-45s, which add pennies to the total — so labour cost and installation time are greatly reduced, as well</a:t>
            </a:r>
            <a:r>
              <a:rPr lang="en-NZ" sz="1400" dirty="0" smtClean="0">
                <a:latin typeface="+mj-lt"/>
                <a:ea typeface="Tahoma" pitchFamily="34" charset="0"/>
                <a:cs typeface="Tahoma" pitchFamily="34" charset="0"/>
              </a:rPr>
              <a:t>.</a:t>
            </a:r>
            <a:endParaRPr lang="en-NZ" sz="1400" dirty="0" smtClean="0">
              <a:latin typeface="+mj-lt"/>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fontScale="55000" lnSpcReduction="20000"/>
          </a:bodyPr>
          <a:lstStyle/>
          <a:p>
            <a:r>
              <a:rPr lang="en-NZ" sz="2800" dirty="0" smtClean="0">
                <a:latin typeface="+mj-lt"/>
                <a:ea typeface="Tahoma" pitchFamily="34" charset="0"/>
                <a:cs typeface="Tahoma" pitchFamily="34" charset="0"/>
              </a:rPr>
              <a:t>Decreased complexity: In the old days, sharing the audio from gear in your equipment room meant running wires to every studio where you wanted that audio to appear — a monstrous task requiring multiple redundant cables and plenty of costly installation time and </a:t>
            </a:r>
            <a:r>
              <a:rPr lang="en-NZ" sz="2800" dirty="0" err="1" smtClean="0">
                <a:latin typeface="+mj-lt"/>
                <a:ea typeface="Tahoma" pitchFamily="34" charset="0"/>
                <a:cs typeface="Tahoma" pitchFamily="34" charset="0"/>
              </a:rPr>
              <a:t>labor</a:t>
            </a:r>
            <a:r>
              <a:rPr lang="en-NZ" sz="2800" dirty="0" smtClean="0">
                <a:latin typeface="+mj-lt"/>
                <a:ea typeface="Tahoma" pitchFamily="34" charset="0"/>
                <a:cs typeface="Tahoma" pitchFamily="34" charset="0"/>
              </a:rPr>
              <a:t>. But in an IP-connected facility, any device connected to the network can share its audio with any or all other locations, all via a single connection to each device.</a:t>
            </a:r>
          </a:p>
          <a:p>
            <a:endParaRPr lang="en-NZ" sz="2800" dirty="0" smtClean="0">
              <a:latin typeface="+mj-lt"/>
              <a:ea typeface="Tahoma" pitchFamily="34" charset="0"/>
              <a:cs typeface="Tahoma" pitchFamily="34" charset="0"/>
            </a:endParaRPr>
          </a:p>
          <a:p>
            <a:r>
              <a:rPr lang="en-NZ" sz="2800" dirty="0" smtClean="0">
                <a:latin typeface="+mj-lt"/>
                <a:ea typeface="Tahoma" pitchFamily="34" charset="0"/>
                <a:cs typeface="Tahoma" pitchFamily="34" charset="0"/>
              </a:rPr>
              <a:t>Also, since one Ethernet cable does the work of many discrete ones, installation is simplified. For example, IP-enabled devices, like the facility’s </a:t>
            </a:r>
            <a:r>
              <a:rPr lang="en-NZ" sz="2800" dirty="0" err="1" smtClean="0">
                <a:latin typeface="+mj-lt"/>
                <a:ea typeface="Tahoma" pitchFamily="34" charset="0"/>
                <a:cs typeface="Tahoma" pitchFamily="34" charset="0"/>
              </a:rPr>
              <a:t>playout</a:t>
            </a:r>
            <a:r>
              <a:rPr lang="en-NZ" sz="2800" dirty="0" smtClean="0">
                <a:latin typeface="+mj-lt"/>
                <a:ea typeface="Tahoma" pitchFamily="34" charset="0"/>
                <a:cs typeface="Tahoma" pitchFamily="34" charset="0"/>
              </a:rPr>
              <a:t> computer, phone system, or satellite receiver, can each connect to the routing system using a single Ethernet cable instead of multiple discrete pairs. There are dozens of broadcast equipment manufacturers who make equipment that connect this way today, and the list is growing all the time. You probably already have some of this IP-ready equipment in your facility. And of course, most computer-based products like automation or editing systems intrinsically have Ethernet ports. For these, a software driver emulating a sound card connects them to the network, saving the cost of expensive sound cards, as well as eliminating the need for the cables and engineering </a:t>
            </a:r>
            <a:r>
              <a:rPr lang="en-NZ" sz="2800" dirty="0" err="1" smtClean="0">
                <a:latin typeface="+mj-lt"/>
                <a:ea typeface="Tahoma" pitchFamily="34" charset="0"/>
                <a:cs typeface="Tahoma" pitchFamily="34" charset="0"/>
              </a:rPr>
              <a:t>labor</a:t>
            </a:r>
            <a:r>
              <a:rPr lang="en-NZ" sz="2800" dirty="0" smtClean="0">
                <a:latin typeface="+mj-lt"/>
                <a:ea typeface="Tahoma" pitchFamily="34" charset="0"/>
                <a:cs typeface="Tahoma" pitchFamily="34" charset="0"/>
              </a:rPr>
              <a:t> to wire them up.</a:t>
            </a:r>
          </a:p>
          <a:p>
            <a:endParaRPr lang="en-NZ" sz="2800" dirty="0" smtClean="0">
              <a:latin typeface="+mj-lt"/>
              <a:ea typeface="Tahoma" pitchFamily="34" charset="0"/>
              <a:cs typeface="Tahoma" pitchFamily="34" charset="0"/>
            </a:endParaRPr>
          </a:p>
          <a:p>
            <a:r>
              <a:rPr lang="en-NZ" sz="2800" dirty="0" smtClean="0">
                <a:latin typeface="+mj-lt"/>
                <a:ea typeface="Tahoma" pitchFamily="34" charset="0"/>
                <a:cs typeface="Tahoma" pitchFamily="34" charset="0"/>
              </a:rPr>
              <a:t>Older gear that doesn’t have Ethernet connectors can work with IP networks, too. RJ-45 adapters are used to connect older equipment like CD players, DAT decks, and other existing hardware (see photo), while speakers, </a:t>
            </a:r>
            <a:r>
              <a:rPr lang="en-NZ" sz="2800" dirty="0" err="1" smtClean="0">
                <a:latin typeface="+mj-lt"/>
                <a:ea typeface="Tahoma" pitchFamily="34" charset="0"/>
                <a:cs typeface="Tahoma" pitchFamily="34" charset="0"/>
              </a:rPr>
              <a:t>mics</a:t>
            </a:r>
            <a:r>
              <a:rPr lang="en-NZ" sz="2800" dirty="0" smtClean="0">
                <a:latin typeface="+mj-lt"/>
                <a:ea typeface="Tahoma" pitchFamily="34" charset="0"/>
                <a:cs typeface="Tahoma" pitchFamily="34" charset="0"/>
              </a:rPr>
              <a:t>, headphones, and other devices can be accommodated via inexpensive interfaces. The whole thing goes together in a quarter of the time it would take to wire up a conventional studio, and typically costs only about a third of the traditional cost to build.</a:t>
            </a:r>
          </a:p>
          <a:p>
            <a:endParaRPr lang="en-N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78098"/>
          </a:xfrm>
        </p:spPr>
        <p:txBody>
          <a:bodyPr>
            <a:normAutofit/>
          </a:bodyPr>
          <a:lstStyle/>
          <a:p>
            <a:pPr algn="ctr"/>
            <a:r>
              <a:rPr lang="en-NZ" sz="3600" dirty="0" smtClean="0"/>
              <a:t>XLR, TRS, RCA to RJ45 – not a problem!</a:t>
            </a:r>
            <a:endParaRPr lang="en-NZ" sz="3600" dirty="0"/>
          </a:p>
        </p:txBody>
      </p:sp>
      <p:pic>
        <p:nvPicPr>
          <p:cNvPr id="4" name="Content Placeholder 3" descr="XI Audio XLR to RJ45.jpg"/>
          <p:cNvPicPr>
            <a:picLocks noGrp="1" noChangeAspect="1"/>
          </p:cNvPicPr>
          <p:nvPr>
            <p:ph idx="1"/>
          </p:nvPr>
        </p:nvPicPr>
        <p:blipFill>
          <a:blip r:embed="rId2" cstate="print"/>
          <a:stretch>
            <a:fillRect/>
          </a:stretch>
        </p:blipFill>
        <p:spPr>
          <a:xfrm>
            <a:off x="2267744" y="1268760"/>
            <a:ext cx="4167235" cy="506198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pPr algn="ctr"/>
            <a:r>
              <a:rPr lang="en-NZ" sz="3600" dirty="0" smtClean="0"/>
              <a:t>IP Networks use resources more efficiently</a:t>
            </a:r>
            <a:endParaRPr lang="en-NZ" sz="3600" dirty="0"/>
          </a:p>
        </p:txBody>
      </p:sp>
      <p:sp>
        <p:nvSpPr>
          <p:cNvPr id="3" name="Content Placeholder 2"/>
          <p:cNvSpPr>
            <a:spLocks noGrp="1"/>
          </p:cNvSpPr>
          <p:nvPr>
            <p:ph idx="1"/>
          </p:nvPr>
        </p:nvSpPr>
        <p:spPr>
          <a:xfrm>
            <a:off x="457200" y="1628800"/>
            <a:ext cx="8229600" cy="4695800"/>
          </a:xfrm>
        </p:spPr>
        <p:txBody>
          <a:bodyPr>
            <a:normAutofit fontScale="85000" lnSpcReduction="20000"/>
          </a:bodyPr>
          <a:lstStyle/>
          <a:p>
            <a:r>
              <a:rPr lang="en-NZ" sz="2000" dirty="0" smtClean="0">
                <a:latin typeface="+mj-lt"/>
                <a:ea typeface="Tahoma" pitchFamily="34" charset="0"/>
                <a:cs typeface="Tahoma" pitchFamily="34" charset="0"/>
              </a:rPr>
              <a:t>So far we’ve concentrated on the cost advantages of IP studios. At this writing, there are </a:t>
            </a:r>
            <a:r>
              <a:rPr lang="en-NZ" sz="2000" dirty="0" smtClean="0">
                <a:latin typeface="+mj-lt"/>
                <a:ea typeface="Tahoma" pitchFamily="34" charset="0"/>
                <a:cs typeface="Tahoma" pitchFamily="34" charset="0"/>
              </a:rPr>
              <a:t>over 2,500 </a:t>
            </a:r>
            <a:r>
              <a:rPr lang="en-NZ" sz="2000" dirty="0" smtClean="0">
                <a:latin typeface="+mj-lt"/>
                <a:ea typeface="Tahoma" pitchFamily="34" charset="0"/>
                <a:cs typeface="Tahoma" pitchFamily="34" charset="0"/>
              </a:rPr>
              <a:t>radio facilities around the world using these networks, and the savings in equipment cost, installation time and labour, and ongoing maintenance have been well documented. But there’s another yardstick we can measure them with.</a:t>
            </a:r>
          </a:p>
          <a:p>
            <a:endParaRPr lang="en-NZ" sz="2000" dirty="0" smtClean="0">
              <a:latin typeface="+mj-lt"/>
              <a:ea typeface="Tahoma" pitchFamily="34" charset="0"/>
              <a:cs typeface="Tahoma" pitchFamily="34" charset="0"/>
            </a:endParaRPr>
          </a:p>
          <a:p>
            <a:r>
              <a:rPr lang="en-NZ" sz="2000" dirty="0" smtClean="0">
                <a:latin typeface="+mj-lt"/>
                <a:ea typeface="Tahoma" pitchFamily="34" charset="0"/>
                <a:cs typeface="Tahoma" pitchFamily="34" charset="0"/>
              </a:rPr>
              <a:t>Shared equipment: In the same way that a computer connected to the network can share the contents of its drive with others, a networked audio device can be used and controlled by talent in any other studio. Why buy separate remote </a:t>
            </a:r>
            <a:r>
              <a:rPr lang="en-NZ" sz="2000" dirty="0" err="1" smtClean="0">
                <a:latin typeface="+mj-lt"/>
                <a:ea typeface="Tahoma" pitchFamily="34" charset="0"/>
                <a:cs typeface="Tahoma" pitchFamily="34" charset="0"/>
              </a:rPr>
              <a:t>codecs</a:t>
            </a:r>
            <a:r>
              <a:rPr lang="en-NZ" sz="2000" dirty="0" smtClean="0">
                <a:latin typeface="+mj-lt"/>
                <a:ea typeface="Tahoma" pitchFamily="34" charset="0"/>
                <a:cs typeface="Tahoma" pitchFamily="34" charset="0"/>
              </a:rPr>
              <a:t> for every studio, for example, when you can put just one or two in your terminal room that all studios can share? Satellite receivers and broadcast phone systems can share their resources in a similar fashion. One audio processor can be shared between all production rooms, as well.</a:t>
            </a:r>
          </a:p>
          <a:p>
            <a:endParaRPr lang="en-NZ" sz="2000" dirty="0" smtClean="0">
              <a:latin typeface="+mj-lt"/>
              <a:ea typeface="Tahoma" pitchFamily="34" charset="0"/>
              <a:cs typeface="Tahoma" pitchFamily="34" charset="0"/>
            </a:endParaRPr>
          </a:p>
          <a:p>
            <a:r>
              <a:rPr lang="en-NZ" sz="2000" dirty="0" smtClean="0">
                <a:latin typeface="+mj-lt"/>
                <a:ea typeface="Tahoma" pitchFamily="34" charset="0"/>
                <a:cs typeface="Tahoma" pitchFamily="34" charset="0"/>
              </a:rPr>
              <a:t>Time management: If engineers can eliminate travel time to the studios during emergencies, their abilities are put to use faster, and the station is back on the air sooner. Studios connected to an IP network can be accessed remotely via a secure connection, so engineers can log in from anywhere with Internet access to check network conditions, make administrative tweaks, perform remote troubleshooting, or help a jock out of a jam.</a:t>
            </a:r>
          </a:p>
          <a:p>
            <a:endParaRPr lang="en-NZ" dirty="0" smtClean="0"/>
          </a:p>
          <a:p>
            <a:endParaRPr lang="en-N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pPr algn="ctr"/>
            <a:r>
              <a:rPr lang="en-NZ" sz="3600" dirty="0" smtClean="0"/>
              <a:t>IP networks are ready for Radio’s future</a:t>
            </a:r>
            <a:endParaRPr lang="en-NZ" sz="3600" dirty="0"/>
          </a:p>
        </p:txBody>
      </p:sp>
      <p:sp>
        <p:nvSpPr>
          <p:cNvPr id="3" name="Content Placeholder 2"/>
          <p:cNvSpPr>
            <a:spLocks noGrp="1"/>
          </p:cNvSpPr>
          <p:nvPr>
            <p:ph idx="1"/>
          </p:nvPr>
        </p:nvSpPr>
        <p:spPr>
          <a:xfrm>
            <a:off x="457200" y="1484784"/>
            <a:ext cx="8229600" cy="4839816"/>
          </a:xfrm>
        </p:spPr>
        <p:txBody>
          <a:bodyPr>
            <a:normAutofit fontScale="92500" lnSpcReduction="10000"/>
          </a:bodyPr>
          <a:lstStyle/>
          <a:p>
            <a:r>
              <a:rPr lang="en-NZ" dirty="0" smtClean="0">
                <a:latin typeface="+mj-lt"/>
                <a:ea typeface="Tahoma" pitchFamily="34" charset="0"/>
                <a:cs typeface="Tahoma" pitchFamily="34" charset="0"/>
              </a:rPr>
              <a:t>Tested and proven, future-proof: Audio over IP is not “future tech.” It’s been successfully deployed at thousands of radio facilities worldwide over the past eight years, and is a tested, proven standard.</a:t>
            </a:r>
          </a:p>
          <a:p>
            <a:endParaRPr lang="en-NZ" dirty="0" smtClean="0">
              <a:latin typeface="+mj-lt"/>
              <a:ea typeface="Tahoma" pitchFamily="34" charset="0"/>
              <a:cs typeface="Tahoma" pitchFamily="34" charset="0"/>
            </a:endParaRPr>
          </a:p>
          <a:p>
            <a:r>
              <a:rPr lang="en-NZ" dirty="0" smtClean="0">
                <a:latin typeface="+mj-lt"/>
                <a:ea typeface="Tahoma" pitchFamily="34" charset="0"/>
                <a:cs typeface="Tahoma" pitchFamily="34" charset="0"/>
              </a:rPr>
              <a:t>And of course, IP itself and the Ethernet backbone it travels over have been refined and enhanced by two decades of real-world use in hardened, 24/7 facilities.</a:t>
            </a:r>
          </a:p>
          <a:p>
            <a:endParaRPr lang="en-NZ" dirty="0" smtClean="0">
              <a:latin typeface="+mj-lt"/>
              <a:ea typeface="Tahoma" pitchFamily="34" charset="0"/>
              <a:cs typeface="Tahoma" pitchFamily="34" charset="0"/>
            </a:endParaRPr>
          </a:p>
          <a:p>
            <a:r>
              <a:rPr lang="en-NZ" dirty="0" smtClean="0">
                <a:latin typeface="+mj-lt"/>
                <a:ea typeface="Tahoma" pitchFamily="34" charset="0"/>
                <a:cs typeface="Tahoma" pitchFamily="34" charset="0"/>
              </a:rPr>
              <a:t>Since IP-audio networks speak the same language as computers, they’re able to take advantage of whatever new computer networking technology is yet to come — meaning your studios are essentially future-proof.</a:t>
            </a:r>
          </a:p>
          <a:p>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010376"/>
          </a:xfrm>
        </p:spPr>
        <p:txBody>
          <a:bodyPr>
            <a:normAutofit/>
          </a:bodyPr>
          <a:lstStyle/>
          <a:p>
            <a:pPr algn="ctr"/>
            <a:r>
              <a:rPr lang="en-NZ" dirty="0" err="1" smtClean="0"/>
              <a:t>Axia</a:t>
            </a:r>
            <a:r>
              <a:rPr lang="en-NZ" dirty="0" smtClean="0"/>
              <a:t> Livewire Audio over IP</a:t>
            </a:r>
            <a:endParaRPr lang="en-NZ" dirty="0"/>
          </a:p>
        </p:txBody>
      </p:sp>
      <p:sp>
        <p:nvSpPr>
          <p:cNvPr id="3" name="Content Placeholder 2"/>
          <p:cNvSpPr>
            <a:spLocks noGrp="1"/>
          </p:cNvSpPr>
          <p:nvPr>
            <p:ph idx="1"/>
          </p:nvPr>
        </p:nvSpPr>
        <p:spPr>
          <a:xfrm>
            <a:off x="457200" y="2132856"/>
            <a:ext cx="8229600" cy="4191744"/>
          </a:xfrm>
        </p:spPr>
        <p:txBody>
          <a:bodyPr/>
          <a:lstStyle/>
          <a:p>
            <a:r>
              <a:rPr lang="en-NZ" dirty="0" err="1" smtClean="0">
                <a:latin typeface="+mj-lt"/>
                <a:ea typeface="Tahoma" pitchFamily="34" charset="0"/>
                <a:cs typeface="Tahoma" pitchFamily="34" charset="0"/>
              </a:rPr>
              <a:t>AoIP</a:t>
            </a:r>
            <a:r>
              <a:rPr lang="en-NZ" dirty="0" smtClean="0">
                <a:latin typeface="+mj-lt"/>
                <a:ea typeface="Tahoma" pitchFamily="34" charset="0"/>
                <a:cs typeface="Tahoma" pitchFamily="34" charset="0"/>
              </a:rPr>
              <a:t> provides numerous advantages:</a:t>
            </a:r>
          </a:p>
          <a:p>
            <a:pPr lvl="1">
              <a:buFont typeface="Wingdings" pitchFamily="2" charset="2"/>
              <a:buChar char="§"/>
            </a:pPr>
            <a:r>
              <a:rPr lang="en-NZ" u="sng" dirty="0" smtClean="0">
                <a:solidFill>
                  <a:srgbClr val="C00000"/>
                </a:solidFill>
                <a:latin typeface="+mj-lt"/>
                <a:ea typeface="Tahoma" pitchFamily="34" charset="0"/>
                <a:cs typeface="Tahoma" pitchFamily="34" charset="0"/>
              </a:rPr>
              <a:t>Savings</a:t>
            </a:r>
            <a:r>
              <a:rPr lang="en-NZ" dirty="0" smtClean="0">
                <a:latin typeface="+mj-lt"/>
                <a:ea typeface="Tahoma" pitchFamily="34" charset="0"/>
                <a:cs typeface="Tahoma" pitchFamily="34" charset="0"/>
              </a:rPr>
              <a:t> in costs and time during installation and with maintenance</a:t>
            </a:r>
          </a:p>
          <a:p>
            <a:pPr lvl="1">
              <a:buFont typeface="Wingdings" pitchFamily="2" charset="2"/>
              <a:buChar char="§"/>
            </a:pPr>
            <a:r>
              <a:rPr lang="en-NZ" u="sng" dirty="0" smtClean="0">
                <a:solidFill>
                  <a:srgbClr val="C00000"/>
                </a:solidFill>
                <a:latin typeface="+mj-lt"/>
                <a:ea typeface="Tahoma" pitchFamily="34" charset="0"/>
                <a:cs typeface="Tahoma" pitchFamily="34" charset="0"/>
              </a:rPr>
              <a:t>Compatibility</a:t>
            </a:r>
            <a:r>
              <a:rPr lang="en-NZ" dirty="0" smtClean="0">
                <a:latin typeface="+mj-lt"/>
                <a:ea typeface="Tahoma" pitchFamily="34" charset="0"/>
                <a:cs typeface="Tahoma" pitchFamily="34" charset="0"/>
              </a:rPr>
              <a:t> - </a:t>
            </a:r>
            <a:r>
              <a:rPr lang="en-NZ" dirty="0" err="1" smtClean="0">
                <a:latin typeface="+mj-lt"/>
                <a:ea typeface="Tahoma" pitchFamily="34" charset="0"/>
                <a:cs typeface="Tahoma" pitchFamily="34" charset="0"/>
              </a:rPr>
              <a:t>Axia</a:t>
            </a:r>
            <a:r>
              <a:rPr lang="en-NZ" dirty="0" smtClean="0">
                <a:latin typeface="+mj-lt"/>
                <a:ea typeface="Tahoma" pitchFamily="34" charset="0"/>
                <a:cs typeface="Tahoma" pitchFamily="34" charset="0"/>
              </a:rPr>
              <a:t> Livewire is designed to allow all standard broadcasting equipment to simply ‘plug-in’</a:t>
            </a:r>
          </a:p>
          <a:p>
            <a:pPr lvl="1">
              <a:buFont typeface="Wingdings" pitchFamily="2" charset="2"/>
              <a:buChar char="§"/>
            </a:pPr>
            <a:r>
              <a:rPr lang="en-NZ" u="sng" dirty="0" smtClean="0">
                <a:solidFill>
                  <a:srgbClr val="C00000"/>
                </a:solidFill>
                <a:latin typeface="+mj-lt"/>
                <a:ea typeface="Tahoma" pitchFamily="34" charset="0"/>
                <a:cs typeface="Tahoma" pitchFamily="34" charset="0"/>
              </a:rPr>
              <a:t>Standards Based</a:t>
            </a:r>
            <a:r>
              <a:rPr lang="en-NZ" dirty="0" smtClean="0">
                <a:solidFill>
                  <a:srgbClr val="C00000"/>
                </a:solidFill>
                <a:latin typeface="+mj-lt"/>
                <a:ea typeface="Tahoma" pitchFamily="34" charset="0"/>
                <a:cs typeface="Tahoma" pitchFamily="34" charset="0"/>
              </a:rPr>
              <a:t> </a:t>
            </a:r>
            <a:r>
              <a:rPr lang="en-NZ" dirty="0" smtClean="0">
                <a:latin typeface="+mj-lt"/>
                <a:ea typeface="Tahoma" pitchFamily="34" charset="0"/>
                <a:cs typeface="Tahoma" pitchFamily="34" charset="0"/>
              </a:rPr>
              <a:t>- </a:t>
            </a:r>
            <a:r>
              <a:rPr lang="en-NZ" dirty="0" err="1" smtClean="0">
                <a:latin typeface="+mj-lt"/>
                <a:ea typeface="Tahoma" pitchFamily="34" charset="0"/>
                <a:cs typeface="Tahoma" pitchFamily="34" charset="0"/>
              </a:rPr>
              <a:t>Axia</a:t>
            </a:r>
            <a:r>
              <a:rPr lang="en-NZ" dirty="0" smtClean="0">
                <a:latin typeface="+mj-lt"/>
                <a:ea typeface="Tahoma" pitchFamily="34" charset="0"/>
                <a:cs typeface="Tahoma" pitchFamily="34" charset="0"/>
              </a:rPr>
              <a:t> Livewire uses standard Ethernet protocols making it future proof by design</a:t>
            </a:r>
          </a:p>
          <a:p>
            <a:pPr lvl="1">
              <a:buFont typeface="Wingdings" pitchFamily="2" charset="2"/>
              <a:buChar char="§"/>
            </a:pPr>
            <a:r>
              <a:rPr lang="en-NZ" u="sng" dirty="0" smtClean="0">
                <a:solidFill>
                  <a:srgbClr val="C00000"/>
                </a:solidFill>
                <a:latin typeface="+mj-lt"/>
                <a:ea typeface="Tahoma" pitchFamily="34" charset="0"/>
                <a:cs typeface="Tahoma" pitchFamily="34" charset="0"/>
              </a:rPr>
              <a:t>Easy to use</a:t>
            </a:r>
            <a:r>
              <a:rPr lang="en-NZ" dirty="0" smtClean="0">
                <a:solidFill>
                  <a:srgbClr val="C00000"/>
                </a:solidFill>
                <a:latin typeface="+mj-lt"/>
                <a:ea typeface="Tahoma" pitchFamily="34" charset="0"/>
                <a:cs typeface="Tahoma" pitchFamily="34" charset="0"/>
              </a:rPr>
              <a:t> </a:t>
            </a:r>
            <a:r>
              <a:rPr lang="en-NZ" dirty="0" smtClean="0">
                <a:latin typeface="+mj-lt"/>
                <a:ea typeface="Tahoma" pitchFamily="34" charset="0"/>
                <a:cs typeface="Tahoma" pitchFamily="34" charset="0"/>
              </a:rPr>
              <a:t>and configure for how you want to use it – ensures a good transition from older equipment</a:t>
            </a:r>
            <a:endParaRPr lang="en-NZ" dirty="0">
              <a:latin typeface="+mj-lt"/>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NZ" dirty="0" smtClean="0"/>
              <a:t>THANKS FOR LISTENING!</a:t>
            </a:r>
            <a:endParaRPr lang="en-NZ" dirty="0"/>
          </a:p>
        </p:txBody>
      </p:sp>
      <p:pic>
        <p:nvPicPr>
          <p:cNvPr id="7" name="Picture Placeholder 6" descr="AVC and Telos Logos.jpg"/>
          <p:cNvPicPr>
            <a:picLocks noGrp="1" noChangeAspect="1"/>
          </p:cNvPicPr>
          <p:nvPr>
            <p:ph idx="1"/>
          </p:nvPr>
        </p:nvPicPr>
        <p:blipFill>
          <a:blip r:embed="rId2" cstate="print"/>
          <a:stretch>
            <a:fillRect/>
          </a:stretch>
        </p:blipFill>
        <p:spPr>
          <a:xfrm>
            <a:off x="457200" y="2104096"/>
            <a:ext cx="8229600" cy="405157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NZ" dirty="0" err="1" smtClean="0"/>
              <a:t>Axia</a:t>
            </a:r>
            <a:r>
              <a:rPr lang="en-NZ" dirty="0" smtClean="0"/>
              <a:t> Radius Console and QOR.16</a:t>
            </a:r>
            <a:endParaRPr lang="en-NZ"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628800"/>
            <a:ext cx="7714264" cy="4389437"/>
          </a:xfr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60392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r>
              <a:rPr lang="en-NZ" dirty="0" smtClean="0"/>
              <a:t>How to set up an </a:t>
            </a:r>
            <a:r>
              <a:rPr lang="en-NZ" dirty="0" err="1" smtClean="0"/>
              <a:t>Axia</a:t>
            </a:r>
            <a:r>
              <a:rPr lang="en-NZ" dirty="0" smtClean="0"/>
              <a:t> </a:t>
            </a:r>
            <a:r>
              <a:rPr lang="en-NZ" dirty="0" err="1" smtClean="0"/>
              <a:t>AoIP</a:t>
            </a:r>
            <a:r>
              <a:rPr lang="en-NZ" dirty="0" smtClean="0"/>
              <a:t> console</a:t>
            </a:r>
            <a:endParaRPr lang="en-NZ" dirty="0"/>
          </a:p>
        </p:txBody>
      </p:sp>
      <p:sp>
        <p:nvSpPr>
          <p:cNvPr id="3" name="Content Placeholder 2"/>
          <p:cNvSpPr>
            <a:spLocks noGrp="1"/>
          </p:cNvSpPr>
          <p:nvPr>
            <p:ph idx="1"/>
          </p:nvPr>
        </p:nvSpPr>
        <p:spPr>
          <a:xfrm>
            <a:off x="457200" y="1772816"/>
            <a:ext cx="8229600" cy="4551784"/>
          </a:xfrm>
        </p:spPr>
        <p:txBody>
          <a:bodyPr>
            <a:normAutofit fontScale="92500" lnSpcReduction="20000"/>
          </a:bodyPr>
          <a:lstStyle/>
          <a:p>
            <a:r>
              <a:rPr lang="en-NZ" dirty="0" smtClean="0">
                <a:latin typeface="+mj-lt"/>
              </a:rPr>
              <a:t>Connect the </a:t>
            </a:r>
            <a:r>
              <a:rPr lang="en-NZ" dirty="0" err="1" smtClean="0">
                <a:latin typeface="+mj-lt"/>
              </a:rPr>
              <a:t>Canbus</a:t>
            </a:r>
            <a:r>
              <a:rPr lang="en-NZ" dirty="0" smtClean="0">
                <a:latin typeface="+mj-lt"/>
              </a:rPr>
              <a:t> cable from the console to the QOR.16</a:t>
            </a:r>
          </a:p>
          <a:p>
            <a:endParaRPr lang="en-NZ" dirty="0" smtClean="0">
              <a:latin typeface="+mj-lt"/>
            </a:endParaRPr>
          </a:p>
          <a:p>
            <a:r>
              <a:rPr lang="en-NZ" dirty="0" smtClean="0">
                <a:latin typeface="+mj-lt"/>
              </a:rPr>
              <a:t>Connect all inputs and outputs to the QOR.16</a:t>
            </a:r>
          </a:p>
          <a:p>
            <a:endParaRPr lang="en-NZ" dirty="0" smtClean="0">
              <a:latin typeface="+mj-lt"/>
            </a:endParaRPr>
          </a:p>
          <a:p>
            <a:r>
              <a:rPr lang="en-NZ" dirty="0" smtClean="0">
                <a:latin typeface="+mj-lt"/>
              </a:rPr>
              <a:t>Power on</a:t>
            </a:r>
          </a:p>
          <a:p>
            <a:endParaRPr lang="en-NZ" dirty="0" smtClean="0">
              <a:latin typeface="+mj-lt"/>
            </a:endParaRPr>
          </a:p>
          <a:p>
            <a:r>
              <a:rPr lang="en-NZ" dirty="0" smtClean="0">
                <a:latin typeface="+mj-lt"/>
              </a:rPr>
              <a:t>Set IP address, subnet and gateway on Console</a:t>
            </a:r>
          </a:p>
          <a:p>
            <a:endParaRPr lang="en-NZ" dirty="0" smtClean="0">
              <a:latin typeface="+mj-lt"/>
            </a:endParaRPr>
          </a:p>
          <a:p>
            <a:r>
              <a:rPr lang="en-NZ" dirty="0" smtClean="0">
                <a:latin typeface="+mj-lt"/>
              </a:rPr>
              <a:t>Set PC/laptop IP address to same range</a:t>
            </a:r>
          </a:p>
          <a:p>
            <a:endParaRPr lang="en-NZ" dirty="0" smtClean="0">
              <a:latin typeface="+mj-lt"/>
            </a:endParaRPr>
          </a:p>
          <a:p>
            <a:r>
              <a:rPr lang="en-NZ" dirty="0" smtClean="0">
                <a:latin typeface="+mj-lt"/>
              </a:rPr>
              <a:t>Put QOR.16 IP address into a browser window to access the engine web based setup</a:t>
            </a:r>
            <a:endParaRPr lang="en-NZ" dirty="0">
              <a:latin typeface="+mj-lt"/>
            </a:endParaRPr>
          </a:p>
        </p:txBody>
      </p:sp>
    </p:spTree>
    <p:extLst>
      <p:ext uri="{BB962C8B-B14F-4D97-AF65-F5344CB8AC3E}">
        <p14:creationId xmlns:p14="http://schemas.microsoft.com/office/powerpoint/2010/main" val="1248001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r>
              <a:rPr lang="en-NZ" dirty="0"/>
              <a:t>How to set up an </a:t>
            </a:r>
            <a:r>
              <a:rPr lang="en-NZ" dirty="0" err="1"/>
              <a:t>Axia</a:t>
            </a:r>
            <a:r>
              <a:rPr lang="en-NZ" dirty="0"/>
              <a:t> </a:t>
            </a:r>
            <a:r>
              <a:rPr lang="en-NZ" dirty="0" err="1"/>
              <a:t>AoIP</a:t>
            </a:r>
            <a:r>
              <a:rPr lang="en-NZ" dirty="0"/>
              <a:t> console</a:t>
            </a:r>
          </a:p>
        </p:txBody>
      </p:sp>
      <p:sp>
        <p:nvSpPr>
          <p:cNvPr id="3" name="Content Placeholder 2"/>
          <p:cNvSpPr>
            <a:spLocks noGrp="1"/>
          </p:cNvSpPr>
          <p:nvPr>
            <p:ph idx="1"/>
          </p:nvPr>
        </p:nvSpPr>
        <p:spPr/>
        <p:txBody>
          <a:bodyPr/>
          <a:lstStyle/>
          <a:p>
            <a:r>
              <a:rPr lang="en-NZ" dirty="0" smtClean="0">
                <a:latin typeface="+mj-lt"/>
              </a:rPr>
              <a:t>Set </a:t>
            </a:r>
            <a:r>
              <a:rPr lang="en-NZ" dirty="0">
                <a:latin typeface="+mj-lt"/>
              </a:rPr>
              <a:t>up each input and </a:t>
            </a:r>
            <a:r>
              <a:rPr lang="en-NZ" dirty="0" smtClean="0">
                <a:latin typeface="+mj-lt"/>
              </a:rPr>
              <a:t>output</a:t>
            </a:r>
          </a:p>
          <a:p>
            <a:endParaRPr lang="en-NZ" dirty="0">
              <a:latin typeface="+mj-lt"/>
            </a:endParaRPr>
          </a:p>
          <a:p>
            <a:r>
              <a:rPr lang="en-NZ" dirty="0">
                <a:latin typeface="+mj-lt"/>
              </a:rPr>
              <a:t>Create a source </a:t>
            </a:r>
            <a:r>
              <a:rPr lang="en-NZ" dirty="0" smtClean="0">
                <a:latin typeface="+mj-lt"/>
              </a:rPr>
              <a:t>profile</a:t>
            </a:r>
          </a:p>
          <a:p>
            <a:endParaRPr lang="en-NZ" dirty="0">
              <a:latin typeface="+mj-lt"/>
            </a:endParaRPr>
          </a:p>
          <a:p>
            <a:r>
              <a:rPr lang="en-NZ" dirty="0">
                <a:latin typeface="+mj-lt"/>
              </a:rPr>
              <a:t>Create a show </a:t>
            </a:r>
            <a:r>
              <a:rPr lang="en-NZ" dirty="0" smtClean="0">
                <a:latin typeface="+mj-lt"/>
              </a:rPr>
              <a:t>profile</a:t>
            </a:r>
          </a:p>
          <a:p>
            <a:endParaRPr lang="en-NZ" dirty="0">
              <a:latin typeface="+mj-lt"/>
            </a:endParaRPr>
          </a:p>
          <a:p>
            <a:r>
              <a:rPr lang="en-NZ" dirty="0">
                <a:latin typeface="+mj-lt"/>
              </a:rPr>
              <a:t>Set up control logic – e.g. red light controller or HP304</a:t>
            </a:r>
          </a:p>
          <a:p>
            <a:endParaRPr lang="en-NZ" dirty="0"/>
          </a:p>
        </p:txBody>
      </p:sp>
    </p:spTree>
    <p:extLst>
      <p:ext uri="{BB962C8B-B14F-4D97-AF65-F5344CB8AC3E}">
        <p14:creationId xmlns:p14="http://schemas.microsoft.com/office/powerpoint/2010/main" val="406972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Autofit/>
          </a:bodyPr>
          <a:lstStyle/>
          <a:p>
            <a:pPr algn="ctr"/>
            <a:r>
              <a:rPr lang="en-NZ" sz="4000" dirty="0" smtClean="0"/>
              <a:t>Analogue, Digital and </a:t>
            </a:r>
            <a:r>
              <a:rPr lang="en-NZ" sz="4000" dirty="0" err="1" smtClean="0"/>
              <a:t>AoIP</a:t>
            </a:r>
            <a:endParaRPr lang="en-NZ" sz="4000" dirty="0"/>
          </a:p>
        </p:txBody>
      </p:sp>
      <p:sp>
        <p:nvSpPr>
          <p:cNvPr id="3" name="Content Placeholder 2"/>
          <p:cNvSpPr>
            <a:spLocks noGrp="1"/>
          </p:cNvSpPr>
          <p:nvPr>
            <p:ph idx="1"/>
          </p:nvPr>
        </p:nvSpPr>
        <p:spPr>
          <a:xfrm>
            <a:off x="457200" y="1484784"/>
            <a:ext cx="8229600" cy="4839816"/>
          </a:xfrm>
        </p:spPr>
        <p:txBody>
          <a:bodyPr>
            <a:normAutofit fontScale="92500" lnSpcReduction="20000"/>
          </a:bodyPr>
          <a:lstStyle/>
          <a:p>
            <a:r>
              <a:rPr lang="en-NZ" dirty="0" smtClean="0">
                <a:latin typeface="Tahoma" pitchFamily="34" charset="0"/>
                <a:ea typeface="Tahoma" pitchFamily="34" charset="0"/>
                <a:cs typeface="Tahoma" pitchFamily="34" charset="0"/>
              </a:rPr>
              <a:t>Analogue – typically point-to-point wiring with the later systems using TDM.</a:t>
            </a:r>
          </a:p>
          <a:p>
            <a:endParaRPr lang="en-NZ" dirty="0" smtClean="0">
              <a:latin typeface="Tahoma" pitchFamily="34" charset="0"/>
              <a:ea typeface="Tahoma" pitchFamily="34" charset="0"/>
              <a:cs typeface="Tahoma" pitchFamily="34" charset="0"/>
            </a:endParaRPr>
          </a:p>
          <a:p>
            <a:r>
              <a:rPr lang="en-NZ" dirty="0" smtClean="0">
                <a:latin typeface="Tahoma" pitchFamily="34" charset="0"/>
                <a:ea typeface="Tahoma" pitchFamily="34" charset="0"/>
                <a:cs typeface="Tahoma" pitchFamily="34" charset="0"/>
              </a:rPr>
              <a:t>Digital – relatively new console systems whereby the internal console system may be digital or it may use digital connections (such as AES/EBU or MADI) back to a central card cage or router. These systems are based on the </a:t>
            </a:r>
            <a:r>
              <a:rPr lang="en-NZ" dirty="0" smtClean="0">
                <a:latin typeface="Tahoma" pitchFamily="34" charset="0"/>
                <a:ea typeface="Tahoma" pitchFamily="34" charset="0"/>
                <a:cs typeface="Tahoma" pitchFamily="34" charset="0"/>
              </a:rPr>
              <a:t>analogue framework</a:t>
            </a:r>
            <a:r>
              <a:rPr lang="en-NZ" dirty="0" smtClean="0">
                <a:latin typeface="Tahoma" pitchFamily="34" charset="0"/>
                <a:ea typeface="Tahoma" pitchFamily="34" charset="0"/>
                <a:cs typeface="Tahoma" pitchFamily="34" charset="0"/>
              </a:rPr>
              <a:t>.</a:t>
            </a:r>
          </a:p>
          <a:p>
            <a:endParaRPr lang="en-NZ" dirty="0" smtClean="0">
              <a:latin typeface="Tahoma" pitchFamily="34" charset="0"/>
              <a:ea typeface="Tahoma" pitchFamily="34" charset="0"/>
              <a:cs typeface="Tahoma" pitchFamily="34" charset="0"/>
            </a:endParaRPr>
          </a:p>
          <a:p>
            <a:r>
              <a:rPr lang="en-NZ" dirty="0" err="1" smtClean="0">
                <a:latin typeface="Tahoma" pitchFamily="34" charset="0"/>
                <a:ea typeface="Tahoma" pitchFamily="34" charset="0"/>
                <a:cs typeface="Tahoma" pitchFamily="34" charset="0"/>
              </a:rPr>
              <a:t>AoIP</a:t>
            </a:r>
            <a:r>
              <a:rPr lang="en-NZ" dirty="0" smtClean="0">
                <a:latin typeface="Tahoma" pitchFamily="34" charset="0"/>
                <a:ea typeface="Tahoma" pitchFamily="34" charset="0"/>
                <a:cs typeface="Tahoma" pitchFamily="34" charset="0"/>
              </a:rPr>
              <a:t> – </a:t>
            </a:r>
            <a:r>
              <a:rPr lang="en-NZ" dirty="0" smtClean="0">
                <a:latin typeface="Tahoma" pitchFamily="34" charset="0"/>
                <a:ea typeface="Tahoma" pitchFamily="34" charset="0"/>
                <a:cs typeface="Tahoma" pitchFamily="34" charset="0"/>
              </a:rPr>
              <a:t>based on a highly reliable, IP standards based distributed network where every source and destination is automatically made available to each other. Not to be confused with proprietary systems that use network cable but don’t adhere to IP standards.</a:t>
            </a:r>
            <a:endParaRPr lang="en-NZ" dirty="0" smtClean="0">
              <a:latin typeface="Tahoma" pitchFamily="34" charset="0"/>
              <a:ea typeface="Tahoma" pitchFamily="34" charset="0"/>
              <a:cs typeface="Tahoma" pitchFamily="34" charset="0"/>
            </a:endParaRPr>
          </a:p>
          <a:p>
            <a:endParaRPr lang="en-N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4088"/>
            <a:ext cx="8229600" cy="636680"/>
          </a:xfrm>
        </p:spPr>
        <p:txBody>
          <a:bodyPr>
            <a:normAutofit fontScale="90000"/>
          </a:bodyPr>
          <a:lstStyle/>
          <a:p>
            <a:pPr algn="ctr" eaLnBrk="1" hangingPunct="1"/>
            <a:r>
              <a:rPr lang="en-US" sz="4000" dirty="0" smtClean="0"/>
              <a:t>Reduced Wiring and Terminations</a:t>
            </a:r>
          </a:p>
        </p:txBody>
      </p:sp>
      <p:sp>
        <p:nvSpPr>
          <p:cNvPr id="22531" name="Rectangle 3"/>
          <p:cNvSpPr>
            <a:spLocks noGrp="1" noChangeArrowheads="1"/>
          </p:cNvSpPr>
          <p:nvPr>
            <p:ph type="body" idx="1"/>
          </p:nvPr>
        </p:nvSpPr>
        <p:spPr>
          <a:xfrm>
            <a:off x="1043608" y="1524000"/>
            <a:ext cx="7162800" cy="1219200"/>
          </a:xfrm>
        </p:spPr>
        <p:txBody>
          <a:bodyPr>
            <a:normAutofit/>
          </a:bodyPr>
          <a:lstStyle/>
          <a:p>
            <a:pPr eaLnBrk="1" hangingPunct="1">
              <a:lnSpc>
                <a:spcPct val="80000"/>
              </a:lnSpc>
              <a:buFontTx/>
              <a:buNone/>
            </a:pPr>
            <a:r>
              <a:rPr lang="en-US" sz="2400" dirty="0" smtClean="0">
                <a:latin typeface="+mj-lt"/>
              </a:rPr>
              <a:t>This facility is “all digital”.  But the TDM routing methodology requires a huge wire and </a:t>
            </a:r>
            <a:r>
              <a:rPr lang="en-US" sz="2400" dirty="0" err="1" smtClean="0">
                <a:latin typeface="+mj-lt"/>
              </a:rPr>
              <a:t>labour</a:t>
            </a:r>
            <a:r>
              <a:rPr lang="en-US" sz="2400" dirty="0" smtClean="0">
                <a:latin typeface="+mj-lt"/>
              </a:rPr>
              <a:t> commitment.</a:t>
            </a:r>
          </a:p>
        </p:txBody>
      </p:sp>
      <p:pic>
        <p:nvPicPr>
          <p:cNvPr id="22532" name="Picture 9" descr="Cumulus, Shreveport, LA 126"/>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043608" y="2420888"/>
            <a:ext cx="7162800" cy="39433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03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39816"/>
          </a:xfrm>
        </p:spPr>
        <p:txBody>
          <a:bodyPr>
            <a:normAutofit fontScale="92500" lnSpcReduction="10000"/>
          </a:bodyPr>
          <a:lstStyle/>
          <a:p>
            <a:r>
              <a:rPr lang="en-NZ" dirty="0" smtClean="0">
                <a:latin typeface="Tahoma" pitchFamily="34" charset="0"/>
                <a:ea typeface="Tahoma" pitchFamily="34" charset="0"/>
                <a:cs typeface="Tahoma" pitchFamily="34" charset="0"/>
              </a:rPr>
              <a:t>Livewire is a standards based Ethernet transport system which operates on levels 1 to 5 of the 7 layer Open Systems Interconnection (OSI) reference model. </a:t>
            </a:r>
            <a:endParaRPr lang="en-NZ" dirty="0" smtClean="0">
              <a:latin typeface="Tahoma" pitchFamily="34" charset="0"/>
              <a:ea typeface="Tahoma" pitchFamily="34" charset="0"/>
              <a:cs typeface="Tahoma" pitchFamily="34" charset="0"/>
            </a:endParaRPr>
          </a:p>
          <a:p>
            <a:endParaRPr lang="en-NZ" dirty="0" smtClean="0">
              <a:latin typeface="Tahoma" pitchFamily="34" charset="0"/>
              <a:ea typeface="Tahoma" pitchFamily="34" charset="0"/>
              <a:cs typeface="Tahoma" pitchFamily="34" charset="0"/>
            </a:endParaRPr>
          </a:p>
          <a:p>
            <a:r>
              <a:rPr lang="en-NZ" dirty="0" smtClean="0">
                <a:latin typeface="Tahoma" pitchFamily="34" charset="0"/>
                <a:ea typeface="Tahoma" pitchFamily="34" charset="0"/>
                <a:cs typeface="Tahoma" pitchFamily="34" charset="0"/>
              </a:rPr>
              <a:t>Livewire is essentially an open framework with two other console manufacturers integrating a Livewire port and many other hardware and software manufacturers adopting Livewire functionality.</a:t>
            </a:r>
          </a:p>
          <a:p>
            <a:endParaRPr lang="en-NZ" dirty="0" smtClean="0">
              <a:latin typeface="Tahoma" pitchFamily="34" charset="0"/>
              <a:ea typeface="Tahoma" pitchFamily="34" charset="0"/>
              <a:cs typeface="Tahoma" pitchFamily="34" charset="0"/>
            </a:endParaRPr>
          </a:p>
          <a:p>
            <a:r>
              <a:rPr lang="en-NZ" dirty="0" err="1" smtClean="0">
                <a:latin typeface="Tahoma" pitchFamily="34" charset="0"/>
                <a:ea typeface="Tahoma" pitchFamily="34" charset="0"/>
                <a:cs typeface="Tahoma" pitchFamily="34" charset="0"/>
              </a:rPr>
              <a:t>Axia</a:t>
            </a:r>
            <a:r>
              <a:rPr lang="en-NZ" dirty="0" smtClean="0">
                <a:latin typeface="Tahoma" pitchFamily="34" charset="0"/>
                <a:ea typeface="Tahoma" pitchFamily="34" charset="0"/>
                <a:cs typeface="Tahoma" pitchFamily="34" charset="0"/>
              </a:rPr>
              <a:t> consoles also integrate with your existing analogue infrastructure if you’d prefer to look at a Livewire network as a future option or just use them as a standalone console.</a:t>
            </a:r>
          </a:p>
          <a:p>
            <a:endParaRPr lang="en-NZ" dirty="0"/>
          </a:p>
        </p:txBody>
      </p:sp>
      <p:sp>
        <p:nvSpPr>
          <p:cNvPr id="4" name="Title 1"/>
          <p:cNvSpPr>
            <a:spLocks noGrp="1"/>
          </p:cNvSpPr>
          <p:nvPr>
            <p:ph type="title"/>
          </p:nvPr>
        </p:nvSpPr>
        <p:spPr>
          <a:xfrm>
            <a:off x="457200" y="704088"/>
            <a:ext cx="8229600" cy="708688"/>
          </a:xfrm>
        </p:spPr>
        <p:txBody>
          <a:bodyPr>
            <a:noAutofit/>
          </a:bodyPr>
          <a:lstStyle/>
          <a:p>
            <a:pPr algn="ctr"/>
            <a:r>
              <a:rPr lang="en-NZ" sz="4000" dirty="0" err="1" smtClean="0"/>
              <a:t>Axia</a:t>
            </a:r>
            <a:r>
              <a:rPr lang="en-NZ" sz="4000" dirty="0" smtClean="0"/>
              <a:t> </a:t>
            </a:r>
            <a:r>
              <a:rPr lang="en-NZ" sz="4000" dirty="0" err="1" smtClean="0"/>
              <a:t>AoIP</a:t>
            </a:r>
            <a:r>
              <a:rPr lang="en-NZ" sz="4000" dirty="0" smtClean="0"/>
              <a:t> - Livewire</a:t>
            </a:r>
            <a:endParaRPr lang="en-NZ"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981200" y="304800"/>
            <a:ext cx="6324600" cy="519113"/>
          </a:xfrm>
          <a:prstGeom prst="rect">
            <a:avLst/>
          </a:prstGeom>
          <a:noFill/>
          <a:ln w="9525">
            <a:noFill/>
            <a:miter lim="800000"/>
            <a:headEnd/>
            <a:tailEnd/>
          </a:ln>
          <a:effectLst/>
        </p:spPr>
        <p:txBody>
          <a:bodyPr>
            <a:spAutoFit/>
          </a:bodyPr>
          <a:lstStyle/>
          <a:p>
            <a:pPr>
              <a:spcBef>
                <a:spcPct val="50000"/>
              </a:spcBef>
            </a:pPr>
            <a:endParaRPr lang="en-US">
              <a:latin typeface="Optima" pitchFamily="34" charset="0"/>
            </a:endParaRPr>
          </a:p>
        </p:txBody>
      </p:sp>
      <p:sp>
        <p:nvSpPr>
          <p:cNvPr id="5" name="Text Box 5"/>
          <p:cNvSpPr txBox="1">
            <a:spLocks noChangeArrowheads="1"/>
          </p:cNvSpPr>
          <p:nvPr/>
        </p:nvSpPr>
        <p:spPr bwMode="auto">
          <a:xfrm>
            <a:off x="1905000" y="304800"/>
            <a:ext cx="6400800" cy="519113"/>
          </a:xfrm>
          <a:prstGeom prst="rect">
            <a:avLst/>
          </a:prstGeom>
          <a:noFill/>
          <a:ln w="9525">
            <a:noFill/>
            <a:miter lim="800000"/>
            <a:headEnd/>
            <a:tailEnd/>
          </a:ln>
          <a:effectLst/>
        </p:spPr>
        <p:txBody>
          <a:bodyPr>
            <a:spAutoFit/>
          </a:bodyPr>
          <a:lstStyle/>
          <a:p>
            <a:pPr>
              <a:spcBef>
                <a:spcPct val="50000"/>
              </a:spcBef>
            </a:pPr>
            <a:endParaRPr lang="en-US"/>
          </a:p>
        </p:txBody>
      </p:sp>
      <p:sp>
        <p:nvSpPr>
          <p:cNvPr id="6" name="Text Box 6"/>
          <p:cNvSpPr txBox="1">
            <a:spLocks noChangeArrowheads="1"/>
          </p:cNvSpPr>
          <p:nvPr/>
        </p:nvSpPr>
        <p:spPr bwMode="auto">
          <a:xfrm>
            <a:off x="0" y="692696"/>
            <a:ext cx="3851920" cy="1569660"/>
          </a:xfrm>
          <a:prstGeom prst="rect">
            <a:avLst/>
          </a:prstGeom>
          <a:noFill/>
          <a:ln w="9525">
            <a:noFill/>
            <a:miter lim="800000"/>
            <a:headEnd/>
            <a:tailEnd/>
          </a:ln>
          <a:effectLst/>
        </p:spPr>
        <p:txBody>
          <a:bodyPr wrap="square">
            <a:spAutoFit/>
          </a:bodyPr>
          <a:lstStyle/>
          <a:p>
            <a:pPr algn="ctr"/>
            <a:r>
              <a:rPr lang="en-US" sz="3200" dirty="0">
                <a:latin typeface="+mj-lt"/>
              </a:rPr>
              <a:t>Your office LAN – wired as if networking were never invented.</a:t>
            </a:r>
          </a:p>
        </p:txBody>
      </p:sp>
      <p:pic>
        <p:nvPicPr>
          <p:cNvPr id="7" name="Picture 3" descr="BROADCAST ENGINEERING AT IT"/>
          <p:cNvPicPr>
            <a:picLocks noChangeAspect="1" noChangeArrowheads="1"/>
          </p:cNvPicPr>
          <p:nvPr/>
        </p:nvPicPr>
        <p:blipFill>
          <a:blip r:embed="rId2" cstate="print"/>
          <a:srcRect/>
          <a:stretch>
            <a:fillRect/>
          </a:stretch>
        </p:blipFill>
        <p:spPr bwMode="auto">
          <a:xfrm>
            <a:off x="3911604" y="-1"/>
            <a:ext cx="5232395" cy="3158971"/>
          </a:xfrm>
          <a:prstGeom prst="rect">
            <a:avLst/>
          </a:prstGeom>
          <a:noFill/>
        </p:spPr>
      </p:pic>
      <p:pic>
        <p:nvPicPr>
          <p:cNvPr id="8" name="Picture 7" descr="P8090943.jpg"/>
          <p:cNvPicPr>
            <a:picLocks noChangeAspect="1"/>
          </p:cNvPicPr>
          <p:nvPr/>
        </p:nvPicPr>
        <p:blipFill>
          <a:blip r:embed="rId3" cstate="print"/>
          <a:stretch>
            <a:fillRect/>
          </a:stretch>
        </p:blipFill>
        <p:spPr>
          <a:xfrm>
            <a:off x="0" y="3158970"/>
            <a:ext cx="4932040" cy="3699030"/>
          </a:xfrm>
          <a:prstGeom prst="rect">
            <a:avLst/>
          </a:prstGeom>
        </p:spPr>
      </p:pic>
      <p:sp>
        <p:nvSpPr>
          <p:cNvPr id="9" name="Text Box 6"/>
          <p:cNvSpPr txBox="1">
            <a:spLocks noChangeArrowheads="1"/>
          </p:cNvSpPr>
          <p:nvPr/>
        </p:nvSpPr>
        <p:spPr bwMode="auto">
          <a:xfrm>
            <a:off x="4860032" y="4509120"/>
            <a:ext cx="3851920" cy="584775"/>
          </a:xfrm>
          <a:prstGeom prst="rect">
            <a:avLst/>
          </a:prstGeom>
          <a:noFill/>
          <a:ln w="9525">
            <a:noFill/>
            <a:miter lim="800000"/>
            <a:headEnd/>
            <a:tailEnd/>
          </a:ln>
          <a:effectLst/>
        </p:spPr>
        <p:txBody>
          <a:bodyPr wrap="square">
            <a:spAutoFit/>
          </a:bodyPr>
          <a:lstStyle/>
          <a:p>
            <a:pPr algn="ctr"/>
            <a:r>
              <a:rPr lang="en-US" sz="3200" dirty="0" smtClean="0">
                <a:latin typeface="+mj-lt"/>
              </a:rPr>
              <a:t>Or with Audio over IP</a:t>
            </a:r>
            <a:endParaRPr lang="en-US" sz="32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04088"/>
            <a:ext cx="8229600" cy="708688"/>
          </a:xfrm>
        </p:spPr>
        <p:txBody>
          <a:bodyPr/>
          <a:lstStyle/>
          <a:p>
            <a:pPr algn="ctr" eaLnBrk="1" hangingPunct="1"/>
            <a:r>
              <a:rPr lang="en-US" sz="4000" dirty="0" smtClean="0"/>
              <a:t>Reduced Wiring and Terminations</a:t>
            </a:r>
          </a:p>
        </p:txBody>
      </p:sp>
      <p:sp>
        <p:nvSpPr>
          <p:cNvPr id="23555" name="Rectangle 3"/>
          <p:cNvSpPr>
            <a:spLocks noGrp="1" noChangeArrowheads="1"/>
          </p:cNvSpPr>
          <p:nvPr>
            <p:ph type="body" idx="1"/>
          </p:nvPr>
        </p:nvSpPr>
        <p:spPr>
          <a:xfrm>
            <a:off x="1187624" y="1600200"/>
            <a:ext cx="3168352" cy="4876800"/>
          </a:xfrm>
        </p:spPr>
        <p:txBody>
          <a:bodyPr/>
          <a:lstStyle/>
          <a:p>
            <a:pPr eaLnBrk="1" hangingPunct="1">
              <a:buFontTx/>
              <a:buNone/>
            </a:pPr>
            <a:r>
              <a:rPr lang="en-US" sz="2800" dirty="0" smtClean="0"/>
              <a:t>Here are all the audio network terminations for five of MPR’s control rooms.  Over 500 stereo routes are active in this photo, with capacity for over 1,500.</a:t>
            </a:r>
          </a:p>
          <a:p>
            <a:pPr eaLnBrk="1" hangingPunct="1">
              <a:buFontTx/>
              <a:buNone/>
            </a:pPr>
            <a:endParaRPr lang="en-US" sz="2800" dirty="0" smtClean="0"/>
          </a:p>
        </p:txBody>
      </p:sp>
      <p:pic>
        <p:nvPicPr>
          <p:cNvPr id="23556" name="Picture 4" descr="DSC_024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4355976" y="1905000"/>
            <a:ext cx="4191000" cy="3513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1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en-NZ" dirty="0" smtClean="0"/>
              <a:t>Ethernet and IP are Standards</a:t>
            </a:r>
            <a:endParaRPr lang="en-NZ" dirty="0"/>
          </a:p>
        </p:txBody>
      </p:sp>
      <p:sp>
        <p:nvSpPr>
          <p:cNvPr id="3" name="Content Placeholder 2"/>
          <p:cNvSpPr>
            <a:spLocks noGrp="1"/>
          </p:cNvSpPr>
          <p:nvPr>
            <p:ph idx="1"/>
          </p:nvPr>
        </p:nvSpPr>
        <p:spPr>
          <a:xfrm>
            <a:off x="457200" y="1628800"/>
            <a:ext cx="8229600" cy="4695800"/>
          </a:xfrm>
        </p:spPr>
        <p:txBody>
          <a:bodyPr>
            <a:normAutofit fontScale="70000" lnSpcReduction="20000"/>
          </a:bodyPr>
          <a:lstStyle/>
          <a:p>
            <a:r>
              <a:rPr lang="en-NZ" dirty="0" smtClean="0">
                <a:latin typeface="+mj-lt"/>
                <a:ea typeface="Tahoma" pitchFamily="34" charset="0"/>
                <a:cs typeface="Tahoma" pitchFamily="34" charset="0"/>
              </a:rPr>
              <a:t>Why are Ethernet and IP such a great way to move audio data around? For one thing, they are well established, </a:t>
            </a:r>
            <a:r>
              <a:rPr lang="en-NZ" dirty="0" err="1" smtClean="0">
                <a:latin typeface="+mj-lt"/>
                <a:ea typeface="Tahoma" pitchFamily="34" charset="0"/>
                <a:cs typeface="Tahoma" pitchFamily="34" charset="0"/>
              </a:rPr>
              <a:t>bonafide</a:t>
            </a:r>
            <a:r>
              <a:rPr lang="en-NZ" dirty="0" smtClean="0">
                <a:latin typeface="+mj-lt"/>
                <a:ea typeface="Tahoma" pitchFamily="34" charset="0"/>
                <a:cs typeface="Tahoma" pitchFamily="34" charset="0"/>
              </a:rPr>
              <a:t> standards. (Ethernet is defined in IEEE 802.3, while IP is specified in a number of IETF standards, starting with RFC 1122; both can trace their roots back to the 1980s.) Instead of inventing a whole new system to route audio, IP networks take advantage of long-existing, widely deployed, and highly reliable computer-industry technology for data routing. (After all, audio is no different than any other kind of data.) Standards make equipment future-proof: Ethernet is an open standard that all its users must adhere to, which means that any device with an Ethernet port will work with any other device that has an Ethernet port — period, no exceptions. </a:t>
            </a:r>
          </a:p>
          <a:p>
            <a:endParaRPr lang="en-NZ" dirty="0" smtClean="0">
              <a:latin typeface="+mj-lt"/>
              <a:ea typeface="Tahoma" pitchFamily="34" charset="0"/>
              <a:cs typeface="Tahoma" pitchFamily="34" charset="0"/>
            </a:endParaRPr>
          </a:p>
          <a:p>
            <a:r>
              <a:rPr lang="en-NZ" dirty="0" smtClean="0">
                <a:latin typeface="+mj-lt"/>
                <a:ea typeface="Tahoma" pitchFamily="34" charset="0"/>
                <a:cs typeface="Tahoma" pitchFamily="34" charset="0"/>
              </a:rPr>
              <a:t>When technology has a consistent framework for development, ongoing improvements pay off in increased performance. A standard also guarantees that new gear will always be compatible with existing gear. There are no expensive, proprietary systems to buy and maintain, or to try and custom-engineer interfaces to someone else’s designs. Being standards-based means that IP networks just work — you plug them together and the data flows</a:t>
            </a:r>
            <a:r>
              <a:rPr lang="en-NZ" dirty="0" smtClean="0">
                <a:latin typeface="+mj-lt"/>
                <a:ea typeface="Tahoma" pitchFamily="34" charset="0"/>
                <a:cs typeface="Tahoma" pitchFamily="34" charset="0"/>
              </a:rPr>
              <a:t>.</a:t>
            </a:r>
            <a:endParaRPr lang="en-N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fontScale="85000" lnSpcReduction="20000"/>
          </a:bodyPr>
          <a:lstStyle/>
          <a:p>
            <a:r>
              <a:rPr lang="en-NZ" dirty="0" smtClean="0">
                <a:latin typeface="+mj-lt"/>
                <a:ea typeface="Tahoma" pitchFamily="34" charset="0"/>
                <a:cs typeface="Tahoma" pitchFamily="34" charset="0"/>
              </a:rPr>
              <a:t>“Free” R&amp;D: Ethernet is a mainstay of the consumer and business computing sector. Heavyweight technology companies like Cisco and HP invest billions of dollars annually into R&amp;D for their Ethernet switching products, which results in continual improvement to the performance of Ethernet networks. Using Ethernet to move broadcast audio lets us leverage those huge R&amp;D investments from the computing industry to benefit broadcasters and reduce costs.</a:t>
            </a:r>
          </a:p>
          <a:p>
            <a:endParaRPr lang="en-NZ" dirty="0" smtClean="0">
              <a:latin typeface="+mj-lt"/>
              <a:ea typeface="Tahoma" pitchFamily="34" charset="0"/>
              <a:cs typeface="Tahoma" pitchFamily="34" charset="0"/>
            </a:endParaRPr>
          </a:p>
          <a:p>
            <a:r>
              <a:rPr lang="en-NZ" dirty="0" smtClean="0">
                <a:latin typeface="+mj-lt"/>
                <a:ea typeface="Tahoma" pitchFamily="34" charset="0"/>
                <a:cs typeface="Tahoma" pitchFamily="34" charset="0"/>
              </a:rPr>
              <a:t>Easily expandable: Compared to traditional studios built with discrete audio circuits or time-domain multiplexing (TDM) technology, IP networks can be easily expanded. When you run out of room in the card-cage with a TDM system, you have to purchase an additional (expensive) duplicate, whether or not you need all of its capacity. Conversely, IP-based studios are economical and easy to expand by simply plugging new nodes and switches into the network a la carte — the same way you’d expand any computer network.</a:t>
            </a:r>
          </a:p>
          <a:p>
            <a:endParaRPr lang="en-N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Sample studio connection</a:t>
            </a:r>
            <a:endParaRPr lang="en-NZ" dirty="0"/>
          </a:p>
        </p:txBody>
      </p:sp>
      <p:pic>
        <p:nvPicPr>
          <p:cNvPr id="7" name="Content Placeholder 6" descr="Axia_sample_system_drawing.jpg"/>
          <p:cNvPicPr>
            <a:picLocks noGrp="1" noChangeAspect="1"/>
          </p:cNvPicPr>
          <p:nvPr>
            <p:ph idx="1"/>
          </p:nvPr>
        </p:nvPicPr>
        <p:blipFill>
          <a:blip r:embed="rId2" cstate="print"/>
          <a:stretch>
            <a:fillRect/>
          </a:stretch>
        </p:blipFill>
        <p:spPr>
          <a:xfrm>
            <a:off x="467544" y="2420888"/>
            <a:ext cx="8210867" cy="259228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875</TotalTime>
  <Words>2021</Words>
  <Application>Microsoft Office PowerPoint</Application>
  <PresentationFormat>On-screen Show (4:3)</PresentationFormat>
  <Paragraphs>87</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Broadcast Audio over IP  Axia Livewire</vt:lpstr>
      <vt:lpstr>Analogue, Digital and AoIP</vt:lpstr>
      <vt:lpstr>Reduced Wiring and Terminations</vt:lpstr>
      <vt:lpstr>Axia AoIP - Livewire</vt:lpstr>
      <vt:lpstr>PowerPoint Presentation</vt:lpstr>
      <vt:lpstr>Reduced Wiring and Terminations</vt:lpstr>
      <vt:lpstr>Ethernet and IP are Standards</vt:lpstr>
      <vt:lpstr>PowerPoint Presentation</vt:lpstr>
      <vt:lpstr>Sample studio connection</vt:lpstr>
      <vt:lpstr>IP Networks cost less to install</vt:lpstr>
      <vt:lpstr>PowerPoint Presentation</vt:lpstr>
      <vt:lpstr>XLR, TRS, RCA to RJ45 – not a problem!</vt:lpstr>
      <vt:lpstr>IP Networks use resources more efficiently</vt:lpstr>
      <vt:lpstr>IP networks are ready for Radio’s future</vt:lpstr>
      <vt:lpstr>Axia Livewire Audio over IP</vt:lpstr>
      <vt:lpstr>THANKS FOR LISTENING!</vt:lpstr>
      <vt:lpstr>Axia Radius Console and QOR.16</vt:lpstr>
      <vt:lpstr>How to set up an Axia AoIP console</vt:lpstr>
      <vt:lpstr>How to set up an Axia AoIP console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Audio over IP to Take Charge of your Future</dc:title>
  <dc:creator>Darryn Smith</dc:creator>
  <cp:lastModifiedBy>Darryn Smith</cp:lastModifiedBy>
  <cp:revision>53</cp:revision>
  <dcterms:created xsi:type="dcterms:W3CDTF">2010-10-07T21:33:09Z</dcterms:created>
  <dcterms:modified xsi:type="dcterms:W3CDTF">2011-11-17T23:52:32Z</dcterms:modified>
</cp:coreProperties>
</file>